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80" r:id="rId2"/>
    <p:sldId id="258" r:id="rId3"/>
    <p:sldId id="260" r:id="rId4"/>
    <p:sldId id="261" r:id="rId5"/>
    <p:sldId id="259" r:id="rId6"/>
    <p:sldId id="262" r:id="rId7"/>
    <p:sldId id="263" r:id="rId8"/>
    <p:sldId id="257" r:id="rId9"/>
    <p:sldId id="265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8" r:id="rId19"/>
    <p:sldId id="27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B941E-35E5-4334-9731-8F8156386B67}" type="datetimeFigureOut">
              <a:rPr lang="ru-RU" smtClean="0"/>
              <a:pPr/>
              <a:t>17.05.2016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E99DD7-6C53-4743-B1BC-473899DE97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718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4902DF-0EBC-487D-A3F3-E30AD081374E}" type="datetimeFigureOut">
              <a:rPr lang="ru-RU" smtClean="0"/>
              <a:pPr/>
              <a:t>17.05.2016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688A7B-D038-41A7-AA07-E4BF798B878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185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B153A9-5038-4A9A-A6F4-BA12A4667BDD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7763" y="687388"/>
            <a:ext cx="4564062" cy="34242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</p:spPr>
        <p:txBody>
          <a:bodyPr wrap="square" lIns="89991" tIns="44995" rIns="89991" bIns="44995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dirty="0" smtClean="0"/>
              <a:t>The Paragon CRT design includes “harmonic” surfaces. The advantages are thinner, lighter lenses. Up to 30% thinner, delivering additional </a:t>
            </a:r>
            <a:r>
              <a:rPr lang="en-US" dirty="0" err="1" smtClean="0"/>
              <a:t>Dk</a:t>
            </a:r>
            <a:r>
              <a:rPr lang="en-US" dirty="0" smtClean="0"/>
              <a:t>/L.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uk-UA" altLang="uk-U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14" name="Picture 2" descr="C:\Users\Andriy\Desktop\Delhi-2015\Illustration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137" y="332656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58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45840"/>
            <a:ext cx="8031088" cy="1143000"/>
          </a:xfrm>
        </p:spPr>
        <p:txBody>
          <a:bodyPr>
            <a:noAutofit/>
          </a:bodyPr>
          <a:lstStyle>
            <a:lvl1pPr algn="l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4976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2060848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920200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932040" y="1916832"/>
            <a:ext cx="3730752" cy="43891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358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97768"/>
            <a:ext cx="7239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965" y="15274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5165" y="1556792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35917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722117" y="2492896"/>
            <a:ext cx="3730752" cy="3840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/>
          <a:lstStyle/>
          <a:p>
            <a:fld id="{6E4FFB64-EEF1-431C-805E-0D1FB0150F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668072" cy="1447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9050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40386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9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413792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98884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4" name="Picture 2" descr="C:\Users\Andriy\Desktop\Delhi-2015\Illustrations\log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011" y="116632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58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54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Proximity Control Technology –</a:t>
            </a:r>
            <a:r>
              <a:rPr lang="ru-RU" sz="3200" dirty="0" smtClean="0"/>
              <a:t>преимущество линз Парагон.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r>
              <a:rPr lang="ru-RU" sz="3200" dirty="0"/>
              <a:t>Н</a:t>
            </a:r>
            <a:r>
              <a:rPr lang="ru-RU" sz="3200" dirty="0" smtClean="0"/>
              <a:t>асколько это важно?</a:t>
            </a:r>
            <a:endParaRPr lang="ru-RU" sz="3200" dirty="0"/>
          </a:p>
        </p:txBody>
      </p:sp>
      <p:pic>
        <p:nvPicPr>
          <p:cNvPr id="4" name="Содержимое 3" descr="linzyi-paragon-dlya-podrostkov-1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691680" y="2060848"/>
            <a:ext cx="5904656" cy="4392488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outerShdw blurRad="101600" dist="1143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832" y="404664"/>
            <a:ext cx="6717432" cy="27991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Уникальная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технология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b="1" i="1" dirty="0" smtClean="0"/>
              <a:t>Proximity Control   Technology</a:t>
            </a:r>
            <a:r>
              <a:rPr lang="en-US" dirty="0" smtClean="0"/>
              <a:t>™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3501008"/>
            <a:ext cx="7467600" cy="2398337"/>
          </a:xfrm>
        </p:spPr>
        <p:txBody>
          <a:bodyPr>
            <a:normAutofit/>
          </a:bodyPr>
          <a:lstStyle/>
          <a:p>
            <a:pPr lvl="0"/>
            <a:r>
              <a:rPr lang="ru-RU" dirty="0" smtClean="0"/>
              <a:t>Все три зоны</a:t>
            </a:r>
            <a:r>
              <a:rPr lang="ru-RU" dirty="0"/>
              <a:t>, определяющие посадку линзы,  независимы друг от друга.</a:t>
            </a:r>
            <a:endParaRPr lang="uk-UA" dirty="0" smtClean="0">
              <a:effectLst/>
            </a:endParaRPr>
          </a:p>
          <a:p>
            <a:r>
              <a:rPr lang="ru-RU" dirty="0" smtClean="0"/>
              <a:t>Эта </a:t>
            </a:r>
            <a:r>
              <a:rPr lang="ru-RU" dirty="0"/>
              <a:t>технология обеспечивает  высокое зрение пациента в линзах(!!) и </a:t>
            </a:r>
            <a:endParaRPr lang="ru-RU" dirty="0" smtClean="0"/>
          </a:p>
          <a:p>
            <a:r>
              <a:rPr lang="ru-RU" dirty="0" err="1"/>
              <a:t>П</a:t>
            </a:r>
            <a:r>
              <a:rPr lang="ru-RU" dirty="0" err="1" smtClean="0"/>
              <a:t>рецизионность</a:t>
            </a:r>
            <a:r>
              <a:rPr lang="ru-RU" dirty="0" smtClean="0"/>
              <a:t>  воздействия  </a:t>
            </a:r>
            <a:r>
              <a:rPr lang="ru-RU" dirty="0"/>
              <a:t>на роговицу</a:t>
            </a:r>
            <a:r>
              <a:rPr lang="ru-RU" dirty="0" smtClean="0"/>
              <a:t>.</a:t>
            </a:r>
            <a:endParaRPr lang="uk-UA" dirty="0" smtClean="0">
              <a:effectLst/>
            </a:endParaRPr>
          </a:p>
        </p:txBody>
      </p:sp>
      <p:pic>
        <p:nvPicPr>
          <p:cNvPr id="4" name="Picture 2" descr="D:\Фото и видео материалы\logo\CRT\Рисунок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92696"/>
            <a:ext cx="1764400" cy="2438195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4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3752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Дизайн</a:t>
            </a:r>
            <a:r>
              <a:rPr lang="ru-RU" b="1" dirty="0" smtClean="0"/>
              <a:t>:</a:t>
            </a:r>
            <a:r>
              <a:rPr lang="en-US" b="1" dirty="0" smtClean="0">
                <a:solidFill>
                  <a:srgbClr val="FF0000"/>
                </a:solidFill>
              </a:rPr>
              <a:t>???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07901"/>
            <a:ext cx="8229600" cy="507342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Существуют  4 основные цели подбора </a:t>
            </a:r>
            <a:r>
              <a:rPr lang="ru-RU" dirty="0" err="1"/>
              <a:t>ортокератологических</a:t>
            </a:r>
            <a:r>
              <a:rPr lang="ru-RU" dirty="0"/>
              <a:t> линз: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Обеспечение базовой кривизны, которая должна изменить форму роговой оболочки под ней до получения результирующей кривизны, которая приводит к </a:t>
            </a:r>
            <a:r>
              <a:rPr lang="ru-RU" dirty="0" err="1"/>
              <a:t>эметропии</a:t>
            </a:r>
            <a:r>
              <a:rPr lang="ru-RU" dirty="0"/>
              <a:t> или незначительной гиперметропии</a:t>
            </a:r>
            <a:r>
              <a:rPr lang="ru-RU" dirty="0" smtClean="0"/>
              <a:t>.</a:t>
            </a:r>
          </a:p>
          <a:p>
            <a:pPr lvl="0">
              <a:buFont typeface="Wingdings" panose="05000000000000000000" pitchFamily="2" charset="2"/>
              <a:buChar char="q"/>
            </a:pP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Обеспечение центрирования линзы</a:t>
            </a:r>
            <a:endParaRPr lang="uk-UA" dirty="0"/>
          </a:p>
          <a:p>
            <a:pPr marL="0" indent="0">
              <a:buNone/>
            </a:pPr>
            <a:r>
              <a:rPr lang="ru-RU" dirty="0"/>
              <a:t> </a:t>
            </a: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Создание соответствующего профиля слезы для поддержания воздействия  лечебной зоны на  центральную </a:t>
            </a:r>
            <a:r>
              <a:rPr lang="ru-RU" dirty="0" smtClean="0"/>
              <a:t>роговицу</a:t>
            </a:r>
          </a:p>
          <a:p>
            <a:pPr lvl="0">
              <a:buFont typeface="Wingdings" panose="05000000000000000000" pitchFamily="2" charset="2"/>
              <a:buChar char="q"/>
            </a:pP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Обеспечение обмена слезы под </a:t>
            </a:r>
            <a:r>
              <a:rPr lang="ru-RU" dirty="0" smtClean="0"/>
              <a:t>линзой</a:t>
            </a:r>
          </a:p>
          <a:p>
            <a:pPr marL="0" lvl="0" indent="0">
              <a:buNone/>
            </a:pPr>
            <a:endParaRPr lang="uk-UA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ru-RU" dirty="0"/>
              <a:t>Желательно одинаково высокое зрение и в линзе и без неё.</a:t>
            </a:r>
            <a:endParaRPr lang="uk-UA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0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815" y="116632"/>
            <a:ext cx="7239000" cy="1143000"/>
          </a:xfrm>
        </p:spPr>
        <p:txBody>
          <a:bodyPr>
            <a:noAutofit/>
          </a:bodyPr>
          <a:lstStyle/>
          <a:p>
            <a:r>
              <a:rPr lang="ru-RU" sz="3200" dirty="0"/>
              <a:t>В линзах Парагон эти задачи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решаются </a:t>
            </a:r>
            <a:r>
              <a:rPr lang="ru-RU" sz="3200" dirty="0"/>
              <a:t>следующим образом</a:t>
            </a:r>
            <a:r>
              <a:rPr lang="ru-RU" sz="3200" dirty="0" smtClean="0"/>
              <a:t>: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496944" cy="3123456"/>
          </a:xfrm>
        </p:spPr>
        <p:txBody>
          <a:bodyPr>
            <a:normAutofit/>
          </a:bodyPr>
          <a:lstStyle/>
          <a:p>
            <a:r>
              <a:rPr lang="ru-RU" dirty="0"/>
              <a:t>Три зоны::</a:t>
            </a:r>
            <a:endParaRPr lang="uk-UA" dirty="0"/>
          </a:p>
          <a:p>
            <a:pPr lvl="0"/>
            <a:r>
              <a:rPr lang="ru-RU" dirty="0"/>
              <a:t>Оптическая зона = 6,0 м</a:t>
            </a:r>
            <a:endParaRPr lang="uk-UA" dirty="0"/>
          </a:p>
          <a:p>
            <a:pPr lvl="0"/>
            <a:r>
              <a:rPr lang="ru-RU" dirty="0"/>
              <a:t>Ширина возвратной зоны = 1,0 мм</a:t>
            </a:r>
            <a:endParaRPr lang="uk-UA" dirty="0"/>
          </a:p>
          <a:p>
            <a:pPr lvl="0"/>
            <a:r>
              <a:rPr lang="ru-RU" dirty="0"/>
              <a:t>Зона посадки линзы – </a:t>
            </a:r>
            <a:r>
              <a:rPr lang="ru-RU" dirty="0" err="1"/>
              <a:t>тангенциальна</a:t>
            </a:r>
            <a:r>
              <a:rPr lang="ru-RU" dirty="0"/>
              <a:t> к роговице</a:t>
            </a:r>
            <a:endParaRPr lang="uk-UA" dirty="0"/>
          </a:p>
          <a:p>
            <a:pPr lvl="0"/>
            <a:r>
              <a:rPr lang="ru-RU" dirty="0"/>
              <a:t>Приподнятый край </a:t>
            </a:r>
            <a:r>
              <a:rPr lang="ru-RU" dirty="0" smtClean="0"/>
              <a:t>линзы</a:t>
            </a:r>
            <a:endParaRPr lang="uk-UA" dirty="0" smtClean="0"/>
          </a:p>
          <a:p>
            <a:pPr lvl="0"/>
            <a:r>
              <a:rPr lang="ru-RU" dirty="0" smtClean="0"/>
              <a:t>Диаметр от 10 до 12мм</a:t>
            </a:r>
            <a:r>
              <a:rPr lang="en-US" dirty="0" smtClean="0"/>
              <a:t>(</a:t>
            </a:r>
            <a:r>
              <a:rPr lang="ru-RU" dirty="0" smtClean="0"/>
              <a:t>с шагом в 0.5мм)</a:t>
            </a:r>
            <a:endParaRPr lang="uk-UA" dirty="0"/>
          </a:p>
        </p:txBody>
      </p:sp>
      <p:pic>
        <p:nvPicPr>
          <p:cNvPr id="6" name="Picture 4" descr="CRTLensGraphic2"/>
          <p:cNvPicPr>
            <a:picLocks noChangeAspect="1" noChangeArrowheads="1"/>
          </p:cNvPicPr>
          <p:nvPr/>
        </p:nvPicPr>
        <p:blipFill>
          <a:blip r:embed="rId2" cstate="print"/>
          <a:srcRect l="19662" t="22662" r="15926" b="34319"/>
          <a:stretch>
            <a:fillRect/>
          </a:stretch>
        </p:blipFill>
        <p:spPr bwMode="auto">
          <a:xfrm>
            <a:off x="763588" y="4293096"/>
            <a:ext cx="7307262" cy="2449512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Text Box 5"/>
          <p:cNvSpPr txBox="1">
            <a:spLocks noChangeAspect="1" noChangeArrowheads="1"/>
          </p:cNvSpPr>
          <p:nvPr/>
        </p:nvSpPr>
        <p:spPr bwMode="auto">
          <a:xfrm>
            <a:off x="3630388" y="4756929"/>
            <a:ext cx="1576842" cy="584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FFFFFF"/>
                </a:solidFill>
              </a:rPr>
              <a:t>Case Curve</a:t>
            </a:r>
          </a:p>
          <a:p>
            <a:pPr algn="ctr"/>
            <a:r>
              <a:rPr lang="en-US" sz="1600" dirty="0" smtClean="0">
                <a:solidFill>
                  <a:srgbClr val="FFFFFF"/>
                </a:solidFill>
              </a:rPr>
              <a:t>Treatment Curve</a:t>
            </a:r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8" name="Text Box 6"/>
          <p:cNvSpPr txBox="1">
            <a:spLocks noChangeAspect="1" noChangeArrowheads="1"/>
          </p:cNvSpPr>
          <p:nvPr/>
        </p:nvSpPr>
        <p:spPr bwMode="auto">
          <a:xfrm>
            <a:off x="4427538" y="6043091"/>
            <a:ext cx="28448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r" eaLnBrk="0" hangingPunct="0"/>
            <a:r>
              <a:rPr lang="en-US" sz="1600" dirty="0" smtClean="0">
                <a:solidFill>
                  <a:srgbClr val="FFFFFF"/>
                </a:solidFill>
              </a:rPr>
              <a:t>Landing Zone</a:t>
            </a:r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7288213" y="6206604"/>
            <a:ext cx="228600" cy="0"/>
          </a:xfrm>
          <a:prstGeom prst="line">
            <a:avLst/>
          </a:prstGeom>
          <a:noFill/>
          <a:ln w="6350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973138" y="6398691"/>
            <a:ext cx="320357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 type="arrow" w="med" len="med"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 Box 10" descr="40%"/>
          <p:cNvSpPr txBox="1">
            <a:spLocks noChangeArrowheads="1"/>
          </p:cNvSpPr>
          <p:nvPr/>
        </p:nvSpPr>
        <p:spPr bwMode="auto">
          <a:xfrm>
            <a:off x="4348163" y="6176441"/>
            <a:ext cx="420687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FFFFFF"/>
                </a:solidFill>
                <a:cs typeface="Arial" pitchFamily="34" charset="0"/>
              </a:rPr>
              <a:t>Ø</a:t>
            </a:r>
          </a:p>
        </p:txBody>
      </p:sp>
      <p:sp>
        <p:nvSpPr>
          <p:cNvPr id="12" name="Text Box 11"/>
          <p:cNvSpPr txBox="1">
            <a:spLocks noChangeAspect="1" noChangeArrowheads="1"/>
          </p:cNvSpPr>
          <p:nvPr/>
        </p:nvSpPr>
        <p:spPr bwMode="auto">
          <a:xfrm>
            <a:off x="3751346" y="5289614"/>
            <a:ext cx="1263487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sz="1600" dirty="0" smtClean="0">
                <a:solidFill>
                  <a:srgbClr val="FFFFFF"/>
                </a:solidFill>
              </a:rPr>
              <a:t>Optical Zone</a:t>
            </a:r>
            <a:endParaRPr lang="en-US" sz="1600" dirty="0">
              <a:solidFill>
                <a:srgbClr val="FFFFFF"/>
              </a:solidFill>
            </a:endParaRPr>
          </a:p>
        </p:txBody>
      </p:sp>
      <p:sp>
        <p:nvSpPr>
          <p:cNvPr id="13" name="Arc 12" descr="40%"/>
          <p:cNvSpPr>
            <a:spLocks noChangeAspect="1"/>
          </p:cNvSpPr>
          <p:nvPr/>
        </p:nvSpPr>
        <p:spPr bwMode="auto">
          <a:xfrm rot="1736282">
            <a:off x="7275513" y="5647804"/>
            <a:ext cx="511175" cy="238125"/>
          </a:xfrm>
          <a:custGeom>
            <a:avLst/>
            <a:gdLst>
              <a:gd name="T0" fmla="*/ 0 w 41990"/>
              <a:gd name="T1" fmla="*/ 159533 h 21600"/>
              <a:gd name="T2" fmla="*/ 511175 w 41990"/>
              <a:gd name="T3" fmla="*/ 238125 h 21600"/>
              <a:gd name="T4" fmla="*/ 248222 w 41990"/>
              <a:gd name="T5" fmla="*/ 238125 h 21600"/>
              <a:gd name="T6" fmla="*/ 0 60000 65536"/>
              <a:gd name="T7" fmla="*/ 0 60000 65536"/>
              <a:gd name="T8" fmla="*/ 0 60000 65536"/>
              <a:gd name="T9" fmla="*/ 0 w 41990"/>
              <a:gd name="T10" fmla="*/ 0 h 21600"/>
              <a:gd name="T11" fmla="*/ 41990 w 4199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1990" h="21600" fill="none" extrusionOk="0">
                <a:moveTo>
                  <a:pt x="0" y="14471"/>
                </a:moveTo>
                <a:cubicBezTo>
                  <a:pt x="3030" y="5804"/>
                  <a:pt x="11208" y="-1"/>
                  <a:pt x="20390" y="0"/>
                </a:cubicBezTo>
                <a:cubicBezTo>
                  <a:pt x="32319" y="0"/>
                  <a:pt x="41990" y="9670"/>
                  <a:pt x="41990" y="21600"/>
                </a:cubicBezTo>
              </a:path>
              <a:path w="41990" h="21600" stroke="0" extrusionOk="0">
                <a:moveTo>
                  <a:pt x="0" y="14471"/>
                </a:moveTo>
                <a:cubicBezTo>
                  <a:pt x="3030" y="5804"/>
                  <a:pt x="11208" y="-1"/>
                  <a:pt x="20390" y="0"/>
                </a:cubicBezTo>
                <a:cubicBezTo>
                  <a:pt x="32319" y="0"/>
                  <a:pt x="41990" y="9670"/>
                  <a:pt x="41990" y="21600"/>
                </a:cubicBezTo>
                <a:lnTo>
                  <a:pt x="20390" y="21600"/>
                </a:lnTo>
                <a:close/>
              </a:path>
            </a:pathLst>
          </a:custGeom>
          <a:noFill/>
          <a:ln w="12700">
            <a:solidFill>
              <a:srgbClr val="FF0000"/>
            </a:solidFill>
            <a:round/>
            <a:headEnd type="arrow" w="med" len="med"/>
            <a:tailEnd type="arrow" w="med" len="med"/>
          </a:ln>
        </p:spPr>
        <p:txBody>
          <a:bodyPr wrap="none" anchor="ctr"/>
          <a:lstStyle/>
          <a:p>
            <a:pPr algn="ctr"/>
            <a:endParaRPr lang="en-US" sz="3600">
              <a:solidFill>
                <a:srgbClr val="FFFFFF"/>
              </a:solidFill>
            </a:endParaRPr>
          </a:p>
        </p:txBody>
      </p:sp>
      <p:sp>
        <p:nvSpPr>
          <p:cNvPr id="14" name="Text Box 13"/>
          <p:cNvSpPr txBox="1">
            <a:spLocks noChangeAspect="1" noChangeArrowheads="1"/>
          </p:cNvSpPr>
          <p:nvPr/>
        </p:nvSpPr>
        <p:spPr bwMode="auto">
          <a:xfrm>
            <a:off x="2124075" y="5802377"/>
            <a:ext cx="2257425" cy="33855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sz="1600" dirty="0" smtClean="0">
                <a:solidFill>
                  <a:srgbClr val="FFFFFF"/>
                </a:solidFill>
              </a:rPr>
              <a:t>Return Zone</a:t>
            </a:r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5" name="Line 14"/>
          <p:cNvSpPr>
            <a:spLocks noChangeShapeType="1"/>
          </p:cNvSpPr>
          <p:nvPr/>
        </p:nvSpPr>
        <p:spPr bwMode="auto">
          <a:xfrm flipH="1">
            <a:off x="2138363" y="5654154"/>
            <a:ext cx="32385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Line 16"/>
          <p:cNvSpPr>
            <a:spLocks noChangeShapeType="1"/>
          </p:cNvSpPr>
          <p:nvPr/>
        </p:nvSpPr>
        <p:spPr bwMode="auto">
          <a:xfrm flipV="1">
            <a:off x="5057775" y="6443141"/>
            <a:ext cx="2714625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54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en-US" sz="4400" smtClean="0"/>
              <a:t>Ideal Fitting Relationship</a:t>
            </a:r>
          </a:p>
        </p:txBody>
      </p:sp>
      <p:pic>
        <p:nvPicPr>
          <p:cNvPr id="28675" name="Picture 5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7031" t="37555" r="10938" b="52850"/>
          <a:stretch>
            <a:fillRect/>
          </a:stretch>
        </p:blipFill>
        <p:spPr bwMode="auto">
          <a:xfrm>
            <a:off x="152400" y="1295400"/>
            <a:ext cx="8991600" cy="1905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8676" name="Picture 6" descr="payton 1 month axial"/>
          <p:cNvPicPr>
            <a:picLocks noChangeAspect="1" noChangeArrowheads="1"/>
          </p:cNvPicPr>
          <p:nvPr/>
        </p:nvPicPr>
        <p:blipFill>
          <a:blip r:embed="rId3" cstate="print"/>
          <a:srcRect l="46774" t="10138" r="3226" b="32820"/>
          <a:stretch>
            <a:fillRect/>
          </a:stretch>
        </p:blipFill>
        <p:spPr bwMode="auto">
          <a:xfrm>
            <a:off x="5105400" y="3505200"/>
            <a:ext cx="3352800" cy="3006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8677" name="Text Box 8"/>
          <p:cNvSpPr txBox="1">
            <a:spLocks noChangeArrowheads="1"/>
          </p:cNvSpPr>
          <p:nvPr/>
        </p:nvSpPr>
        <p:spPr bwMode="auto">
          <a:xfrm>
            <a:off x="128588" y="1752600"/>
            <a:ext cx="162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5 microns</a:t>
            </a:r>
          </a:p>
        </p:txBody>
      </p:sp>
      <p:sp>
        <p:nvSpPr>
          <p:cNvPr id="28678" name="Text Box 9"/>
          <p:cNvSpPr txBox="1">
            <a:spLocks noChangeArrowheads="1"/>
          </p:cNvSpPr>
          <p:nvPr/>
        </p:nvSpPr>
        <p:spPr bwMode="auto">
          <a:xfrm>
            <a:off x="5927725" y="1371600"/>
            <a:ext cx="23225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Reverse Curve</a:t>
            </a:r>
          </a:p>
          <a:p>
            <a:r>
              <a:rPr lang="en-US" sz="2400" b="1"/>
              <a:t>     7.42 mm</a:t>
            </a:r>
          </a:p>
        </p:txBody>
      </p:sp>
      <p:sp>
        <p:nvSpPr>
          <p:cNvPr id="28679" name="Line 11"/>
          <p:cNvSpPr>
            <a:spLocks noChangeShapeType="1"/>
          </p:cNvSpPr>
          <p:nvPr/>
        </p:nvSpPr>
        <p:spPr bwMode="auto">
          <a:xfrm flipH="1">
            <a:off x="6096000" y="1981200"/>
            <a:ext cx="2286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8680" name="Line 12"/>
          <p:cNvSpPr>
            <a:spLocks noChangeShapeType="1"/>
          </p:cNvSpPr>
          <p:nvPr/>
        </p:nvSpPr>
        <p:spPr bwMode="auto">
          <a:xfrm>
            <a:off x="304800" y="2286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28681" name="Picture 13" descr="IMG00049"/>
          <p:cNvPicPr>
            <a:picLocks noChangeAspect="1" noChangeArrowheads="1"/>
          </p:cNvPicPr>
          <p:nvPr/>
        </p:nvPicPr>
        <p:blipFill>
          <a:blip r:embed="rId4" cstate="print">
            <a:lum bright="-6000"/>
          </a:blip>
          <a:srcRect l="14507" t="-197" r="11894" b="8731"/>
          <a:stretch>
            <a:fillRect/>
          </a:stretch>
        </p:blipFill>
        <p:spPr bwMode="auto">
          <a:xfrm>
            <a:off x="914400" y="3505200"/>
            <a:ext cx="3657600" cy="3027363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935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8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7031" t="38542" r="11719" b="53125"/>
          <a:stretch>
            <a:fillRect/>
          </a:stretch>
        </p:blipFill>
        <p:spPr bwMode="auto">
          <a:xfrm>
            <a:off x="152400" y="3903663"/>
            <a:ext cx="8839200" cy="27193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7651" name="Line 4"/>
          <p:cNvSpPr>
            <a:spLocks noChangeShapeType="1"/>
          </p:cNvSpPr>
          <p:nvPr/>
        </p:nvSpPr>
        <p:spPr bwMode="auto">
          <a:xfrm>
            <a:off x="7848600" y="58674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6096000" y="5105400"/>
            <a:ext cx="3048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/>
              <a:t>Alignment</a:t>
            </a:r>
          </a:p>
          <a:p>
            <a:pPr algn="ctr"/>
            <a:r>
              <a:rPr lang="en-US" sz="2400" b="1"/>
              <a:t>Curve</a:t>
            </a:r>
          </a:p>
        </p:txBody>
      </p:sp>
      <p:sp>
        <p:nvSpPr>
          <p:cNvPr id="27653" name="Line 6"/>
          <p:cNvSpPr>
            <a:spLocks noChangeShapeType="1"/>
          </p:cNvSpPr>
          <p:nvPr/>
        </p:nvSpPr>
        <p:spPr bwMode="auto">
          <a:xfrm>
            <a:off x="304800" y="56388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7654" name="Text Box 7"/>
          <p:cNvSpPr txBox="1">
            <a:spLocks noChangeArrowheads="1"/>
          </p:cNvSpPr>
          <p:nvPr/>
        </p:nvSpPr>
        <p:spPr bwMode="auto">
          <a:xfrm>
            <a:off x="76200" y="5105400"/>
            <a:ext cx="162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5 microns</a:t>
            </a:r>
          </a:p>
        </p:txBody>
      </p:sp>
      <p:pic>
        <p:nvPicPr>
          <p:cNvPr id="27655" name="Picture 12"/>
          <p:cNvPicPr>
            <a:picLocks noChangeAspect="1" noChangeArrowheads="1"/>
          </p:cNvPicPr>
          <p:nvPr/>
        </p:nvPicPr>
        <p:blipFill>
          <a:blip r:embed="rId3" cstate="print">
            <a:lum contrast="18000"/>
          </a:blip>
          <a:srcRect t="56250" b="4861"/>
          <a:stretch>
            <a:fillRect/>
          </a:stretch>
        </p:blipFill>
        <p:spPr bwMode="auto">
          <a:xfrm>
            <a:off x="0" y="1066800"/>
            <a:ext cx="9144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7" name="Text Box 15"/>
          <p:cNvSpPr txBox="1">
            <a:spLocks noChangeArrowheads="1"/>
          </p:cNvSpPr>
          <p:nvPr/>
        </p:nvSpPr>
        <p:spPr bwMode="auto">
          <a:xfrm>
            <a:off x="5713413" y="3962400"/>
            <a:ext cx="13731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/>
              <a:t>Reverse</a:t>
            </a:r>
          </a:p>
          <a:p>
            <a:pPr algn="ctr"/>
            <a:r>
              <a:rPr lang="en-US" sz="2400" b="1"/>
              <a:t>Curve</a:t>
            </a:r>
          </a:p>
        </p:txBody>
      </p:sp>
      <p:sp>
        <p:nvSpPr>
          <p:cNvPr id="27658" name="Line 17"/>
          <p:cNvSpPr>
            <a:spLocks noChangeShapeType="1"/>
          </p:cNvSpPr>
          <p:nvPr/>
        </p:nvSpPr>
        <p:spPr bwMode="auto">
          <a:xfrm flipH="1">
            <a:off x="5715000" y="4800600"/>
            <a:ext cx="45720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60648"/>
            <a:ext cx="5496272" cy="57606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308229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AutoShape 2" descr="40%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5875453"/>
              </p:ext>
            </p:extLst>
          </p:nvPr>
        </p:nvGraphicFramePr>
        <p:xfrm>
          <a:off x="1524000" y="2057520"/>
          <a:ext cx="5448119" cy="3632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CorelDRAW" r:id="rId4" imgW="0" imgH="0" progId="">
                  <p:embed/>
                </p:oleObj>
              </mc:Choice>
              <mc:Fallback>
                <p:oleObj name="CorelDRAW" r:id="rId4" imgW="0" imgH="0" progId="">
                  <p:embed/>
                  <p:pic>
                    <p:nvPicPr>
                      <p:cNvPr id="0" name="AutoShape 2" descr="40%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057520"/>
                        <a:ext cx="5448119" cy="363207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423988" y="4509120"/>
            <a:ext cx="5516220" cy="1944216"/>
            <a:chOff x="891" y="1504"/>
            <a:chExt cx="3960" cy="1558"/>
          </a:xfrm>
        </p:grpSpPr>
        <p:sp>
          <p:nvSpPr>
            <p:cNvPr id="72708" name="Rectangle 4"/>
            <p:cNvSpPr>
              <a:spLocks noChangeArrowheads="1"/>
            </p:cNvSpPr>
            <p:nvPr/>
          </p:nvSpPr>
          <p:spPr bwMode="auto">
            <a:xfrm>
              <a:off x="891" y="1504"/>
              <a:ext cx="3960" cy="1558"/>
            </a:xfrm>
            <a:prstGeom prst="rect">
              <a:avLst/>
            </a:prstGeom>
            <a:gradFill rotWithShape="0">
              <a:gsLst>
                <a:gs pos="0">
                  <a:srgbClr val="99FFCC">
                    <a:gamma/>
                    <a:shade val="46275"/>
                    <a:invGamma/>
                  </a:srgbClr>
                </a:gs>
                <a:gs pos="100000">
                  <a:srgbClr val="99FFCC"/>
                </a:gs>
              </a:gsLst>
              <a:lin ang="5400000" scaled="1"/>
            </a:gradFill>
            <a:ln w="12700">
              <a:noFill/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 prstMaterial="metal">
              <a:bevelT w="165100" prst="coolSlant"/>
            </a:sp3d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pic>
          <p:nvPicPr>
            <p:cNvPr id="1039" name="Picture 7" descr="Backup_of_STDORTHOLENS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24000"/>
            </a:blip>
            <a:srcRect/>
            <a:stretch>
              <a:fillRect/>
            </a:stretch>
          </p:blipFill>
          <p:spPr bwMode="auto">
            <a:xfrm>
              <a:off x="988" y="1750"/>
              <a:ext cx="3766" cy="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2712" name="Rectangle 8"/>
          <p:cNvSpPr>
            <a:spLocks noChangeArrowheads="1"/>
          </p:cNvSpPr>
          <p:nvPr/>
        </p:nvSpPr>
        <p:spPr bwMode="auto">
          <a:xfrm>
            <a:off x="1565803" y="1628800"/>
            <a:ext cx="5256584" cy="1802866"/>
          </a:xfrm>
          <a:prstGeom prst="rect">
            <a:avLst/>
          </a:prstGeom>
          <a:gradFill rotWithShape="0">
            <a:gsLst>
              <a:gs pos="0">
                <a:srgbClr val="99FFCC">
                  <a:gamma/>
                  <a:shade val="46275"/>
                  <a:invGamma/>
                </a:srgbClr>
              </a:gs>
              <a:gs pos="100000">
                <a:srgbClr val="99FFCC"/>
              </a:gs>
            </a:gsLst>
            <a:lin ang="5400000" scaled="1"/>
          </a:gradFill>
          <a:ln w="12700">
            <a:solidFill>
              <a:schemeClr val="bg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prstMaterial="metal"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31" name="Picture 11" descr="CRT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1844824"/>
            <a:ext cx="5103654" cy="121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Text Box 12"/>
          <p:cNvSpPr txBox="1">
            <a:spLocks noChangeArrowheads="1"/>
          </p:cNvSpPr>
          <p:nvPr/>
        </p:nvSpPr>
        <p:spPr bwMode="auto">
          <a:xfrm>
            <a:off x="3434986" y="2103239"/>
            <a:ext cx="17396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sz="2400" dirty="0">
                <a:solidFill>
                  <a:srgbClr val="333399"/>
                </a:solidFill>
              </a:rPr>
              <a:t>Paragon CRT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1763848" y="2477559"/>
            <a:ext cx="48590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30%</a:t>
            </a:r>
            <a:r>
              <a:rPr lang="ru-RU" sz="2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тоньше!</a:t>
            </a:r>
            <a:endParaRPr 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ru-RU" sz="2800" u="sng" dirty="0">
                <a:solidFill>
                  <a:srgbClr val="008000"/>
                </a:solidFill>
              </a:rPr>
              <a:t>30% </a:t>
            </a:r>
            <a:r>
              <a:rPr lang="ru-RU" sz="2800" u="sng" dirty="0" smtClean="0">
                <a:solidFill>
                  <a:srgbClr val="008000"/>
                </a:solidFill>
              </a:rPr>
              <a:t>больше О</a:t>
            </a:r>
            <a:r>
              <a:rPr lang="ru-RU" sz="2800" u="sng" baseline="-25000" dirty="0" smtClean="0">
                <a:solidFill>
                  <a:srgbClr val="008000"/>
                </a:solidFill>
              </a:rPr>
              <a:t>2</a:t>
            </a:r>
            <a:endParaRPr lang="en-US" sz="2800" u="sng" baseline="-25000" dirty="0">
              <a:solidFill>
                <a:srgbClr val="008000"/>
              </a:solidFill>
            </a:endParaRPr>
          </a:p>
        </p:txBody>
      </p:sp>
      <p:sp>
        <p:nvSpPr>
          <p:cNvPr id="15" name="Text Box 6" descr="40%"/>
          <p:cNvSpPr txBox="1">
            <a:spLocks noChangeArrowheads="1"/>
          </p:cNvSpPr>
          <p:nvPr/>
        </p:nvSpPr>
        <p:spPr bwMode="auto">
          <a:xfrm>
            <a:off x="1714500" y="5714092"/>
            <a:ext cx="4959191" cy="5232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</a:t>
            </a:r>
            <a:r>
              <a:rPr lang="ru-RU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Стандартная </a:t>
            </a:r>
            <a:r>
              <a:rPr lang="en-US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” RGP</a:t>
            </a:r>
            <a:r>
              <a:rPr lang="ru-RU" sz="2800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линза</a:t>
            </a:r>
            <a:endParaRPr lang="en-US" sz="2800" dirty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272808" cy="1143000"/>
          </a:xfrm>
        </p:spPr>
        <p:txBody>
          <a:bodyPr/>
          <a:lstStyle/>
          <a:p>
            <a:r>
              <a:rPr lang="ru-RU" sz="3200" dirty="0"/>
              <a:t>Высокий уровень очистки </a:t>
            </a:r>
            <a:r>
              <a:rPr lang="ru-RU" sz="3200" dirty="0" smtClean="0"/>
              <a:t>силикона</a:t>
            </a:r>
            <a:r>
              <a:rPr lang="en-US" sz="3200" dirty="0" smtClean="0"/>
              <a:t> =</a:t>
            </a:r>
            <a:r>
              <a:rPr lang="ru-RU" sz="3200" dirty="0" smtClean="0"/>
              <a:t>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  </a:t>
            </a:r>
            <a:r>
              <a:rPr lang="ru-RU" sz="3200" dirty="0"/>
              <a:t>ультра </a:t>
            </a:r>
            <a:r>
              <a:rPr lang="ru-RU" sz="3200" dirty="0" smtClean="0"/>
              <a:t>тонкая  линза!</a:t>
            </a:r>
            <a:endParaRPr lang="ru-RU" sz="3200" dirty="0"/>
          </a:p>
        </p:txBody>
      </p:sp>
      <p:sp>
        <p:nvSpPr>
          <p:cNvPr id="12" name="Text Box 9" descr="40%"/>
          <p:cNvSpPr txBox="1">
            <a:spLocks noGrp="1" noChangeArrowheads="1"/>
          </p:cNvSpPr>
          <p:nvPr>
            <p:ph type="subTitle" idx="4294967295"/>
          </p:nvPr>
        </p:nvSpPr>
        <p:spPr>
          <a:xfrm>
            <a:off x="685800" y="3573463"/>
            <a:ext cx="8458200" cy="514350"/>
          </a:xfrm>
        </p:spPr>
        <p:txBody>
          <a:bodyPr lIns="92075" tIns="46038" rIns="92075" bIns="46038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Сравнение формы стандартной </a:t>
            </a:r>
            <a:r>
              <a:rPr lang="ru-RU" sz="1800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орто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линзы и </a:t>
            </a:r>
            <a:r>
              <a:rPr lang="en-US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Paragon </a:t>
            </a:r>
            <a:r>
              <a:rPr lang="en-US" sz="1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CRT 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 </a:t>
            </a:r>
            <a:r>
              <a:rPr lang="en-US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“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гармоничными</a:t>
            </a:r>
            <a:r>
              <a:rPr lang="en-US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”</a:t>
            </a:r>
            <a:r>
              <a:rPr lang="ru-RU" sz="1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поверхностями</a:t>
            </a:r>
            <a:endParaRPr lang="en-US" sz="1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61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Преимущества</a:t>
            </a:r>
            <a:r>
              <a:rPr lang="en-US" dirty="0" smtClean="0"/>
              <a:t> Proximity Control Technology ™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Более щадящее воздействие на роговицу</a:t>
            </a:r>
          </a:p>
          <a:p>
            <a:r>
              <a:rPr lang="ru-RU" dirty="0" smtClean="0"/>
              <a:t>Нет локальных зон гипоксии</a:t>
            </a:r>
          </a:p>
          <a:p>
            <a:r>
              <a:rPr lang="ru-RU" dirty="0" smtClean="0"/>
              <a:t>Широкий диапазон оптимизации</a:t>
            </a:r>
          </a:p>
          <a:p>
            <a:r>
              <a:rPr lang="ru-RU" dirty="0" smtClean="0"/>
              <a:t>Возможность пошагового выбора вариантов оптимизации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659277" y="476672"/>
            <a:ext cx="8031088" cy="1143000"/>
          </a:xfrm>
        </p:spPr>
        <p:txBody>
          <a:bodyPr/>
          <a:lstStyle/>
          <a:p>
            <a:pPr algn="ctr"/>
            <a:r>
              <a:rPr lang="en-US" altLang="uk-UA" sz="4000" dirty="0" smtClean="0">
                <a:latin typeface="Arial" charset="0"/>
              </a:rPr>
              <a:t>Paragon CRT Dual Axis </a:t>
            </a:r>
            <a:r>
              <a:rPr lang="en-US" altLang="uk-UA" sz="4800" dirty="0" smtClean="0"/>
              <a:t>            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>
            <a:off x="395536" y="2132856"/>
            <a:ext cx="7467600" cy="44196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altLang="uk-UA" dirty="0" smtClean="0"/>
              <a:t>Ещё один шаг в развитии рефракционной терапии Вашей клиники</a:t>
            </a:r>
            <a:endParaRPr lang="en-US" altLang="uk-UA" dirty="0" smtClean="0"/>
          </a:p>
          <a:p>
            <a:pPr>
              <a:buFont typeface="Arial" charset="0"/>
              <a:buNone/>
            </a:pPr>
            <a:endParaRPr lang="en-US" altLang="uk-UA" dirty="0" smtClean="0">
              <a:solidFill>
                <a:srgbClr val="FFFF00"/>
              </a:solidFill>
            </a:endParaRPr>
          </a:p>
        </p:txBody>
      </p:sp>
      <p:pic>
        <p:nvPicPr>
          <p:cNvPr id="21508" name="Picture 4" descr="CRT-DUAL-AXIS_Final-WE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44" y="3501008"/>
            <a:ext cx="8077200" cy="271462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99675" y="476672"/>
            <a:ext cx="9036496" cy="1143000"/>
          </a:xfrm>
        </p:spPr>
        <p:txBody>
          <a:bodyPr>
            <a:noAutofit/>
          </a:bodyPr>
          <a:lstStyle/>
          <a:p>
            <a:pPr algn="ctr"/>
            <a:r>
              <a:rPr lang="en-US" altLang="uk-UA" sz="3200" dirty="0" smtClean="0">
                <a:latin typeface="Arial" charset="0"/>
              </a:rPr>
              <a:t>Paragon CRT Dual Axis:</a:t>
            </a:r>
            <a:br>
              <a:rPr lang="en-US" altLang="uk-UA" sz="3200" dirty="0" smtClean="0">
                <a:latin typeface="Arial" charset="0"/>
              </a:rPr>
            </a:br>
            <a:r>
              <a:rPr lang="ru-RU" altLang="uk-UA" sz="3200" dirty="0" smtClean="0">
                <a:latin typeface="Arial" charset="0"/>
              </a:rPr>
              <a:t>реальная возможность коррекции роговичного астигматизма.</a:t>
            </a:r>
            <a:endParaRPr lang="en-US" altLang="uk-UA" sz="3200" dirty="0" smtClean="0">
              <a:latin typeface="Arial" charset="0"/>
            </a:endParaRPr>
          </a:p>
        </p:txBody>
      </p:sp>
      <p:sp>
        <p:nvSpPr>
          <p:cNvPr id="24579" name="Rectangle 3"/>
          <p:cNvSpPr>
            <a:spLocks noGrp="1"/>
          </p:cNvSpPr>
          <p:nvPr>
            <p:ph idx="1"/>
          </p:nvPr>
        </p:nvSpPr>
        <p:spPr>
          <a:xfrm>
            <a:off x="4786314" y="1600200"/>
            <a:ext cx="3900486" cy="4525963"/>
          </a:xfrm>
        </p:spPr>
        <p:txBody>
          <a:bodyPr>
            <a:normAutofit/>
          </a:bodyPr>
          <a:lstStyle/>
          <a:p>
            <a:pPr lvl="1">
              <a:lnSpc>
                <a:spcPct val="90000"/>
              </a:lnSpc>
              <a:buNone/>
            </a:pPr>
            <a:r>
              <a:rPr lang="en-US" altLang="uk-UA" dirty="0" smtClean="0">
                <a:latin typeface="Arial" charset="0"/>
              </a:rPr>
              <a:t>Dual Axis </a:t>
            </a:r>
            <a:r>
              <a:rPr lang="ru-RU" altLang="uk-UA" dirty="0" smtClean="0">
                <a:latin typeface="Arial" charset="0"/>
              </a:rPr>
              <a:t>дизайн:</a:t>
            </a:r>
          </a:p>
          <a:p>
            <a:pPr lvl="1">
              <a:lnSpc>
                <a:spcPct val="90000"/>
              </a:lnSpc>
              <a:buNone/>
            </a:pPr>
            <a:r>
              <a:rPr lang="ru-RU" altLang="uk-UA" dirty="0" smtClean="0"/>
              <a:t>Базовая кривизна – лечебная зона контролирует </a:t>
            </a:r>
            <a:r>
              <a:rPr lang="ru-RU" altLang="uk-UA" smtClean="0"/>
              <a:t>лечебный эффект, </a:t>
            </a:r>
            <a:r>
              <a:rPr lang="ru-RU" altLang="uk-UA" dirty="0" smtClean="0"/>
              <a:t>всегда остаётся сферической и не меняется. Её диаметр – 6мм.</a:t>
            </a:r>
          </a:p>
          <a:p>
            <a:pPr lvl="1">
              <a:lnSpc>
                <a:spcPct val="90000"/>
              </a:lnSpc>
              <a:buNone/>
            </a:pPr>
            <a:r>
              <a:rPr lang="ru-RU" altLang="uk-UA" dirty="0" smtClean="0"/>
              <a:t>Возвратная зона может изменятся для компенсации разницы периферической </a:t>
            </a:r>
            <a:r>
              <a:rPr lang="ru-RU" altLang="uk-UA" dirty="0" err="1" smtClean="0"/>
              <a:t>элевации</a:t>
            </a:r>
            <a:endParaRPr lang="ru-RU" altLang="uk-UA" dirty="0" smtClean="0"/>
          </a:p>
          <a:p>
            <a:pPr lvl="1">
              <a:lnSpc>
                <a:spcPct val="90000"/>
              </a:lnSpc>
              <a:buNone/>
            </a:pPr>
            <a:r>
              <a:rPr lang="ru-RU" altLang="uk-UA" dirty="0" smtClean="0"/>
              <a:t>Край остаётся сферическим и лежит в одной плоскости, но может при необходимости так же </a:t>
            </a:r>
            <a:r>
              <a:rPr lang="ru-RU" altLang="uk-UA" dirty="0" err="1" smtClean="0"/>
              <a:t>менятся</a:t>
            </a:r>
            <a:r>
              <a:rPr lang="ru-RU" altLang="uk-UA" dirty="0" smtClean="0"/>
              <a:t> для компенсации  разницы периферического  меридионального наклона </a:t>
            </a:r>
            <a:r>
              <a:rPr lang="ru-RU" altLang="uk-UA" dirty="0" smtClean="0">
                <a:solidFill>
                  <a:srgbClr val="FFFF00"/>
                </a:solidFill>
              </a:rPr>
              <a:t>.</a:t>
            </a:r>
          </a:p>
          <a:p>
            <a:pPr lvl="1">
              <a:lnSpc>
                <a:spcPct val="90000"/>
              </a:lnSpc>
              <a:buFont typeface="Arial" charset="0"/>
              <a:buNone/>
            </a:pPr>
            <a:endParaRPr lang="en-US" altLang="uk-UA" dirty="0" smtClean="0"/>
          </a:p>
          <a:p>
            <a:pPr lvl="1">
              <a:lnSpc>
                <a:spcPct val="90000"/>
              </a:lnSpc>
            </a:pPr>
            <a:endParaRPr lang="en-US" altLang="uk-UA" dirty="0" smtClean="0"/>
          </a:p>
          <a:p>
            <a:pPr lvl="1">
              <a:lnSpc>
                <a:spcPct val="90000"/>
              </a:lnSpc>
              <a:buFont typeface="Arial" charset="0"/>
              <a:buNone/>
            </a:pPr>
            <a:endParaRPr lang="en-US" altLang="uk-UA" dirty="0" smtClean="0"/>
          </a:p>
          <a:p>
            <a:pPr lvl="1">
              <a:lnSpc>
                <a:spcPct val="90000"/>
              </a:lnSpc>
            </a:pPr>
            <a:endParaRPr lang="en-US" altLang="uk-UA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428737"/>
            <a:ext cx="407196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uk-UA" dirty="0" smtClean="0"/>
              <a:t>CRT </a:t>
            </a:r>
            <a:r>
              <a:rPr lang="ru-RU" altLang="uk-UA" dirty="0" smtClean="0"/>
              <a:t>дизайн:</a:t>
            </a:r>
          </a:p>
          <a:p>
            <a:r>
              <a:rPr lang="ru-RU" altLang="uk-UA" sz="1600" dirty="0" smtClean="0"/>
              <a:t>Сферическая линза касается плоского меридиана и свободно двигается вдоль крутого. Неравномерная посадка приводит к неравномерному воздействию на поверхность, плохой </a:t>
            </a:r>
            <a:r>
              <a:rPr lang="ru-RU" altLang="uk-UA" sz="1600" dirty="0" err="1" smtClean="0"/>
              <a:t>центрации</a:t>
            </a:r>
            <a:r>
              <a:rPr lang="ru-RU" altLang="uk-UA" sz="1600" dirty="0" smtClean="0"/>
              <a:t>, подвижности и </a:t>
            </a:r>
            <a:r>
              <a:rPr lang="ru-RU" altLang="uk-UA" sz="1600" dirty="0" err="1" smtClean="0"/>
              <a:t>недокоррекции</a:t>
            </a:r>
            <a:endParaRPr lang="ru-RU" sz="1600" dirty="0"/>
          </a:p>
        </p:txBody>
      </p:sp>
      <p:pic>
        <p:nvPicPr>
          <p:cNvPr id="8" name="Picture 5" descr="wtr astig"/>
          <p:cNvPicPr>
            <a:picLocks noChangeAspect="1" noChangeArrowheads="1"/>
          </p:cNvPicPr>
          <p:nvPr/>
        </p:nvPicPr>
        <p:blipFill>
          <a:blip r:embed="rId2"/>
          <a:srcRect l="20235" t="5698" r="12318" b="25935"/>
          <a:stretch>
            <a:fillRect/>
          </a:stretch>
        </p:blipFill>
        <p:spPr bwMode="auto">
          <a:xfrm>
            <a:off x="323528" y="3501008"/>
            <a:ext cx="2847972" cy="227810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152400" dist="1016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3" descr="C:\Documents and Settings\Pat\Desktop\00558.JPG"/>
          <p:cNvPicPr>
            <a:picLocks noChangeAspect="1" noChangeArrowheads="1"/>
          </p:cNvPicPr>
          <p:nvPr/>
        </p:nvPicPr>
        <p:blipFill>
          <a:blip r:embed="rId3">
            <a:lum contrast="-10000"/>
          </a:blip>
          <a:srcRect l="23734" t="19637" r="22597" b="14340"/>
          <a:stretch>
            <a:fillRect/>
          </a:stretch>
        </p:blipFill>
        <p:spPr bwMode="auto">
          <a:xfrm>
            <a:off x="951095" y="3933056"/>
            <a:ext cx="2895600" cy="22272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152400" dist="1016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Content Placeholder 4"/>
          <p:cNvPicPr>
            <a:picLocks noChangeAspect="1" noChangeArrowheads="1"/>
          </p:cNvPicPr>
          <p:nvPr/>
        </p:nvPicPr>
        <p:blipFill>
          <a:blip r:embed="rId4"/>
          <a:srcRect l="29546" t="16483" r="19580" b="29886"/>
          <a:stretch>
            <a:fillRect/>
          </a:stretch>
        </p:blipFill>
        <p:spPr bwMode="auto">
          <a:xfrm>
            <a:off x="1676076" y="4150962"/>
            <a:ext cx="2990848" cy="236485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152400" dist="1016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/>
          <a:srcRect l="9091" t="6818" r="13637" b="7954"/>
          <a:stretch>
            <a:fillRect/>
          </a:stretch>
        </p:blipFill>
        <p:spPr bwMode="auto">
          <a:xfrm>
            <a:off x="2915816" y="4483244"/>
            <a:ext cx="2895600" cy="222726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152400" dist="1016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 l="9074" t="18166" r="48438" b="31981"/>
          <a:stretch>
            <a:fillRect/>
          </a:stretch>
        </p:blipFill>
        <p:spPr bwMode="auto">
          <a:xfrm>
            <a:off x="4495800" y="2762250"/>
            <a:ext cx="4267200" cy="37544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1987" name="Title 1"/>
          <p:cNvSpPr>
            <a:spLocks noGrp="1"/>
          </p:cNvSpPr>
          <p:nvPr>
            <p:ph type="title"/>
          </p:nvPr>
        </p:nvSpPr>
        <p:spPr>
          <a:xfrm>
            <a:off x="5004048" y="1052736"/>
            <a:ext cx="3682752" cy="1143000"/>
          </a:xfrm>
        </p:spPr>
        <p:txBody>
          <a:bodyPr/>
          <a:lstStyle/>
          <a:p>
            <a:pPr algn="ctr" eaLnBrk="1" hangingPunct="1"/>
            <a:r>
              <a:rPr lang="en-US" altLang="uk-UA" sz="4000" b="1" dirty="0" smtClean="0">
                <a:latin typeface="Arial" charset="0"/>
                <a:cs typeface="Arial" charset="0"/>
              </a:rPr>
              <a:t>Right Eye: </a:t>
            </a:r>
            <a:br>
              <a:rPr lang="en-US" altLang="uk-UA" sz="4000" b="1" dirty="0" smtClean="0">
                <a:latin typeface="Arial" charset="0"/>
                <a:cs typeface="Arial" charset="0"/>
              </a:rPr>
            </a:br>
            <a:r>
              <a:rPr lang="en-US" altLang="uk-UA" sz="4000" b="1" dirty="0" smtClean="0">
                <a:latin typeface="Arial" charset="0"/>
                <a:cs typeface="Arial" charset="0"/>
              </a:rPr>
              <a:t>8.6 .525  33</a:t>
            </a:r>
          </a:p>
        </p:txBody>
      </p:sp>
      <p:pic>
        <p:nvPicPr>
          <p:cNvPr id="41988" name="Picture 3" descr="C:\Users\Pat\Downloads\Desktop 2\Desktop\Desktop\Desktop\Desktop\Desktop\Desktop\Desktop\Desktop\Desktop\Desktop\Desktop\Desktop\Desktop\Desktop\Desktop\Desktop\Desktop\Desktop\Desktop\Desktop\Desktop\Desktop\Josh Lewis\0016027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l="14140" t="12601" r="22034" b="7675"/>
          <a:stretch>
            <a:fillRect/>
          </a:stretch>
        </p:blipFill>
        <p:spPr bwMode="auto">
          <a:xfrm>
            <a:off x="317742" y="1412776"/>
            <a:ext cx="4495800" cy="3657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 l="9074" t="18166" r="48438" b="31981"/>
          <a:stretch>
            <a:fillRect/>
          </a:stretch>
        </p:blipFill>
        <p:spPr bwMode="auto">
          <a:xfrm>
            <a:off x="4648200" y="2895600"/>
            <a:ext cx="4267200" cy="37544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011" name="Title 1"/>
          <p:cNvSpPr>
            <a:spLocks noGrp="1"/>
          </p:cNvSpPr>
          <p:nvPr>
            <p:ph type="title"/>
          </p:nvPr>
        </p:nvSpPr>
        <p:spPr>
          <a:xfrm>
            <a:off x="4716016" y="692696"/>
            <a:ext cx="4374714" cy="154644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uk-UA" sz="40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Right Eye:</a:t>
            </a:r>
            <a:br>
              <a:rPr lang="en-US" altLang="uk-UA" sz="40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</a:br>
            <a:r>
              <a:rPr lang="en-US" altLang="uk-UA" sz="4000" b="1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 8.6 .525/.575 .33</a:t>
            </a:r>
            <a:endParaRPr lang="en-US" altLang="uk-UA" dirty="0" smtClean="0"/>
          </a:p>
        </p:txBody>
      </p:sp>
      <p:pic>
        <p:nvPicPr>
          <p:cNvPr id="43012" name="Picture 3" descr="C:\Users\Pat\Downloads\Desktop 2\Desktop\Desktop\Desktop\Desktop\Desktop\Desktop\Desktop\Desktop\Desktop\Desktop\Desktop\Desktop\Desktop\Desktop\Desktop\Desktop\Desktop\Desktop\Desktop\Desktop\Desktop\Desktop\Josh Lewis\0016040.JPG"/>
          <p:cNvPicPr>
            <a:picLocks noChangeAspect="1" noChangeArrowheads="1"/>
          </p:cNvPicPr>
          <p:nvPr/>
        </p:nvPicPr>
        <p:blipFill>
          <a:blip r:embed="rId3"/>
          <a:srcRect l="17250" t="11147" r="18193" b="9872"/>
          <a:stretch>
            <a:fillRect/>
          </a:stretch>
        </p:blipFill>
        <p:spPr bwMode="auto">
          <a:xfrm>
            <a:off x="304800" y="914400"/>
            <a:ext cx="4495800" cy="3657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/>
          <p:cNvPicPr>
            <a:picLocks noChangeAspect="1" noChangeArrowheads="1"/>
          </p:cNvPicPr>
          <p:nvPr/>
        </p:nvPicPr>
        <p:blipFill>
          <a:blip r:embed="rId2"/>
          <a:srcRect l="49155" t="18608" r="3555" b="32977"/>
          <a:stretch>
            <a:fillRect/>
          </a:stretch>
        </p:blipFill>
        <p:spPr bwMode="auto">
          <a:xfrm>
            <a:off x="304800" y="764704"/>
            <a:ext cx="4267200" cy="3429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3"/>
          <a:srcRect l="49516" t="17854" r="3365" b="32784"/>
          <a:stretch>
            <a:fillRect/>
          </a:stretch>
        </p:blipFill>
        <p:spPr bwMode="auto">
          <a:xfrm>
            <a:off x="4648200" y="3124200"/>
            <a:ext cx="4170363" cy="3429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0180" name="TextBox 4"/>
          <p:cNvSpPr txBox="1">
            <a:spLocks noChangeArrowheads="1"/>
          </p:cNvSpPr>
          <p:nvPr/>
        </p:nvSpPr>
        <p:spPr bwMode="auto">
          <a:xfrm>
            <a:off x="985869" y="3501008"/>
            <a:ext cx="2986088" cy="584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altLang="uk-UA" sz="3200" b="1">
                <a:solidFill>
                  <a:schemeClr val="bg1"/>
                </a:solidFill>
              </a:rPr>
              <a:t>Spherical CRT</a:t>
            </a:r>
          </a:p>
        </p:txBody>
      </p:sp>
      <p:sp>
        <p:nvSpPr>
          <p:cNvPr id="50181" name="TextBox 5"/>
          <p:cNvSpPr txBox="1">
            <a:spLocks noChangeArrowheads="1"/>
          </p:cNvSpPr>
          <p:nvPr/>
        </p:nvSpPr>
        <p:spPr bwMode="auto">
          <a:xfrm>
            <a:off x="5311775" y="5943600"/>
            <a:ext cx="2994025" cy="584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altLang="uk-UA" sz="3200" b="1">
                <a:solidFill>
                  <a:schemeClr val="bg1"/>
                </a:solidFill>
              </a:rPr>
              <a:t>Dual Axis CRT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uk-UA" sz="4000" dirty="0" smtClean="0">
                <a:latin typeface="Arial" charset="0"/>
              </a:rPr>
              <a:t>Исходная линза:</a:t>
            </a:r>
            <a:endParaRPr lang="en-US" altLang="uk-UA" sz="4000" dirty="0" smtClean="0">
              <a:latin typeface="Arial" charset="0"/>
            </a:endParaRPr>
          </a:p>
        </p:txBody>
      </p:sp>
      <p:sp>
        <p:nvSpPr>
          <p:cNvPr id="6349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ru-RU" altLang="uk-UA" smtClean="0"/>
              <a:t>Расчитываем по плоскому меридиану и манифестной рефракции.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ru-RU" altLang="uk-UA" smtClean="0"/>
              <a:t>Пробует для оценки центрации и апланации. </a:t>
            </a:r>
            <a:endParaRPr lang="en-US" altLang="uk-UA" smtClean="0"/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ru-RU" altLang="uk-UA" smtClean="0"/>
              <a:t>Если необходимо производим необходимые для оптимизации линзы действия в соответствии с правилами.</a:t>
            </a:r>
            <a:endParaRPr lang="en-US" altLang="uk-UA" smtClean="0"/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ru-RU" altLang="uk-UA" smtClean="0"/>
              <a:t>Оцениваем края линзы во всех меридианах</a:t>
            </a:r>
            <a:r>
              <a:rPr lang="en-US" altLang="uk-UA" smtClean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>
          <a:xfrm>
            <a:off x="539552" y="116632"/>
            <a:ext cx="8031088" cy="1143000"/>
          </a:xfrm>
        </p:spPr>
        <p:txBody>
          <a:bodyPr/>
          <a:lstStyle/>
          <a:p>
            <a:pPr algn="ctr"/>
            <a:r>
              <a:rPr lang="ru-RU" altLang="uk-UA" sz="4000" dirty="0" smtClean="0">
                <a:latin typeface="Arial" charset="0"/>
              </a:rPr>
              <a:t>Подбор </a:t>
            </a:r>
            <a:r>
              <a:rPr lang="en-US" altLang="uk-UA" sz="4000" dirty="0" smtClean="0">
                <a:latin typeface="Arial" charset="0"/>
              </a:rPr>
              <a:t>CRT Dual Axis</a:t>
            </a:r>
          </a:p>
        </p:txBody>
      </p:sp>
      <p:sp>
        <p:nvSpPr>
          <p:cNvPr id="64515" name="Rectangle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/>
          </a:bodyPr>
          <a:lstStyle/>
          <a:p>
            <a:pPr marL="533400" indent="-533400">
              <a:lnSpc>
                <a:spcPct val="80000"/>
              </a:lnSpc>
              <a:buFont typeface="Arial" charset="0"/>
              <a:buNone/>
            </a:pPr>
            <a:r>
              <a:rPr lang="ru-RU" altLang="uk-UA" sz="2800" dirty="0" smtClean="0"/>
              <a:t>Если исходная линза не соответствует желаемой посадке, подбираем </a:t>
            </a:r>
            <a:r>
              <a:rPr lang="en-US" altLang="uk-UA" sz="2800" dirty="0" smtClean="0"/>
              <a:t>CRT Dual Axis</a:t>
            </a:r>
          </a:p>
          <a:p>
            <a:pPr marL="533400" indent="-533400">
              <a:lnSpc>
                <a:spcPct val="80000"/>
              </a:lnSpc>
            </a:pPr>
            <a:r>
              <a:rPr lang="ru-RU" altLang="uk-UA" sz="2800" dirty="0" smtClean="0"/>
              <a:t>Если рассчитанная средняя </a:t>
            </a:r>
            <a:r>
              <a:rPr lang="ru-RU" altLang="uk-UA" sz="2800" dirty="0" err="1" smtClean="0"/>
              <a:t>разници</a:t>
            </a:r>
            <a:r>
              <a:rPr lang="ru-RU" altLang="uk-UA" sz="2800" dirty="0" smtClean="0"/>
              <a:t> </a:t>
            </a:r>
            <a:r>
              <a:rPr lang="ru-RU" altLang="uk-UA" sz="2800" dirty="0" err="1" smtClean="0"/>
              <a:t>элевации</a:t>
            </a:r>
            <a:r>
              <a:rPr lang="ru-RU" altLang="uk-UA" sz="2800" dirty="0" smtClean="0"/>
              <a:t> в противоположных меридианах</a:t>
            </a:r>
            <a:endParaRPr lang="en-US" altLang="uk-UA" sz="2800" dirty="0" smtClean="0"/>
          </a:p>
          <a:p>
            <a:pPr marL="533400" indent="-533400">
              <a:lnSpc>
                <a:spcPct val="80000"/>
              </a:lnSpc>
              <a:buFont typeface="Arial" charset="0"/>
              <a:buNone/>
            </a:pPr>
            <a:r>
              <a:rPr lang="en-US" altLang="uk-UA" sz="2800" dirty="0" smtClean="0"/>
              <a:t>      &gt; </a:t>
            </a:r>
            <a:r>
              <a:rPr lang="en-US" altLang="uk-UA" sz="2400" dirty="0" smtClean="0"/>
              <a:t>13 – 30 microns</a:t>
            </a:r>
            <a:r>
              <a:rPr lang="ru-RU" altLang="uk-UA" sz="2400" dirty="0" smtClean="0"/>
              <a:t> </a:t>
            </a:r>
            <a:r>
              <a:rPr lang="ru-RU" altLang="uk-UA" sz="2400" i="1" dirty="0" smtClean="0"/>
              <a:t>( как правило обеспечивает </a:t>
            </a:r>
            <a:r>
              <a:rPr lang="ru-RU" altLang="uk-UA" sz="2400" i="1" dirty="0" err="1" smtClean="0"/>
              <a:t>роговичный</a:t>
            </a:r>
            <a:r>
              <a:rPr lang="ru-RU" altLang="uk-UA" sz="2400" i="1" dirty="0" smtClean="0"/>
              <a:t> </a:t>
            </a:r>
            <a:r>
              <a:rPr lang="ru-RU" altLang="uk-UA" sz="2400" i="1" dirty="0" err="1" smtClean="0"/>
              <a:t>астигимтизм</a:t>
            </a:r>
            <a:r>
              <a:rPr lang="ru-RU" altLang="uk-UA" sz="2400" i="1" dirty="0" smtClean="0"/>
              <a:t>  до</a:t>
            </a:r>
            <a:r>
              <a:rPr lang="ru-RU" altLang="uk-UA" sz="2400" b="1" i="1" dirty="0" smtClean="0"/>
              <a:t> 1.75Д</a:t>
            </a:r>
            <a:r>
              <a:rPr lang="ru-RU" altLang="uk-UA" sz="2400" dirty="0" smtClean="0"/>
              <a:t>) </a:t>
            </a:r>
            <a:r>
              <a:rPr lang="en-US" altLang="uk-UA" sz="2800" dirty="0" smtClean="0"/>
              <a:t>;</a:t>
            </a:r>
          </a:p>
          <a:p>
            <a:pPr marL="914400" lvl="1" indent="-457200">
              <a:lnSpc>
                <a:spcPct val="80000"/>
              </a:lnSpc>
              <a:buNone/>
            </a:pPr>
            <a:r>
              <a:rPr lang="ru-RU" altLang="uk-UA" sz="2400" b="1" i="1" dirty="0" smtClean="0"/>
              <a:t>Выбираем </a:t>
            </a:r>
            <a:r>
              <a:rPr lang="en-US" altLang="uk-UA" sz="2400" b="1" i="1" dirty="0" smtClean="0"/>
              <a:t>RZD </a:t>
            </a:r>
            <a:r>
              <a:rPr lang="ru-RU" altLang="uk-UA" sz="2400" b="1" i="1" dirty="0" smtClean="0"/>
              <a:t>с разницей в</a:t>
            </a:r>
            <a:r>
              <a:rPr lang="en-US" altLang="uk-UA" sz="2400" b="1" i="1" dirty="0" smtClean="0"/>
              <a:t>25 microns </a:t>
            </a:r>
            <a:r>
              <a:rPr lang="en-US" altLang="uk-UA" sz="2400" b="1" i="1" dirty="0" smtClean="0">
                <a:solidFill>
                  <a:srgbClr val="FF0000"/>
                </a:solidFill>
              </a:rPr>
              <a:t>(550 &amp; 575) </a:t>
            </a:r>
          </a:p>
          <a:p>
            <a:pPr marL="914400" lvl="1" indent="-457200">
              <a:lnSpc>
                <a:spcPct val="80000"/>
              </a:lnSpc>
              <a:buFont typeface="Arial" charset="0"/>
              <a:buNone/>
            </a:pPr>
            <a:r>
              <a:rPr lang="en-US" altLang="uk-UA" sz="2400" dirty="0" smtClean="0"/>
              <a:t>&gt; 30 to 60 microns</a:t>
            </a:r>
            <a:r>
              <a:rPr lang="ru-RU" altLang="uk-UA" sz="2400" dirty="0" smtClean="0"/>
              <a:t> ( </a:t>
            </a:r>
            <a:r>
              <a:rPr lang="ru-RU" altLang="uk-UA" sz="2400" i="1" dirty="0" smtClean="0"/>
              <a:t>как правило обеспечивает </a:t>
            </a:r>
            <a:r>
              <a:rPr lang="ru-RU" altLang="uk-UA" sz="2400" i="1" dirty="0" err="1" smtClean="0"/>
              <a:t>роговичный</a:t>
            </a:r>
            <a:r>
              <a:rPr lang="ru-RU" altLang="uk-UA" sz="2400" i="1" dirty="0" smtClean="0"/>
              <a:t> </a:t>
            </a:r>
            <a:r>
              <a:rPr lang="ru-RU" altLang="uk-UA" sz="2400" i="1" dirty="0" err="1" smtClean="0"/>
              <a:t>астигимтизм</a:t>
            </a:r>
            <a:r>
              <a:rPr lang="ru-RU" altLang="uk-UA" sz="2400" i="1" dirty="0" smtClean="0"/>
              <a:t>  до </a:t>
            </a:r>
            <a:r>
              <a:rPr lang="ru-RU" altLang="uk-UA" sz="2400" b="1" i="1" dirty="0" smtClean="0"/>
              <a:t>2.5Д</a:t>
            </a:r>
            <a:r>
              <a:rPr lang="ru-RU" altLang="uk-UA" sz="2400" dirty="0" smtClean="0"/>
              <a:t>) </a:t>
            </a:r>
            <a:endParaRPr lang="en-US" altLang="uk-UA" sz="2400" dirty="0" smtClean="0"/>
          </a:p>
          <a:p>
            <a:pPr marL="914400" lvl="1" indent="-457200">
              <a:lnSpc>
                <a:spcPct val="80000"/>
              </a:lnSpc>
              <a:buNone/>
            </a:pPr>
            <a:r>
              <a:rPr lang="ru-RU" altLang="uk-UA" sz="2400" b="1" i="1" dirty="0" smtClean="0"/>
              <a:t>Выбираем </a:t>
            </a:r>
            <a:r>
              <a:rPr lang="en-US" altLang="uk-UA" sz="2400" b="1" i="1" dirty="0" smtClean="0"/>
              <a:t>RZD </a:t>
            </a:r>
            <a:r>
              <a:rPr lang="ru-RU" altLang="uk-UA" sz="2400" b="1" i="1" dirty="0" smtClean="0"/>
              <a:t>с разницей в </a:t>
            </a:r>
            <a:r>
              <a:rPr lang="en-US" altLang="uk-UA" sz="2400" b="1" i="1" dirty="0" smtClean="0"/>
              <a:t>50 microns </a:t>
            </a:r>
            <a:r>
              <a:rPr lang="en-US" altLang="uk-UA" sz="2400" b="1" i="1" dirty="0" smtClean="0">
                <a:solidFill>
                  <a:srgbClr val="FF0000"/>
                </a:solidFill>
              </a:rPr>
              <a:t>(550 &amp; 600)</a:t>
            </a:r>
          </a:p>
          <a:p>
            <a:pPr marL="914400" lvl="1" indent="-457200">
              <a:lnSpc>
                <a:spcPct val="80000"/>
              </a:lnSpc>
              <a:buFont typeface="Wingdings" pitchFamily="2" charset="2"/>
              <a:buChar char="Ø"/>
            </a:pPr>
            <a:r>
              <a:rPr lang="ru-RU" altLang="uk-UA" sz="2400" dirty="0" smtClean="0"/>
              <a:t>Более </a:t>
            </a:r>
            <a:r>
              <a:rPr lang="en-US" altLang="uk-UA" sz="2400" dirty="0" smtClean="0"/>
              <a:t>60 microns </a:t>
            </a:r>
            <a:r>
              <a:rPr lang="ru-RU" altLang="uk-UA" sz="2400" i="1" dirty="0" smtClean="0"/>
              <a:t>( как правило обеспечивает </a:t>
            </a:r>
            <a:r>
              <a:rPr lang="ru-RU" altLang="uk-UA" sz="2400" i="1" dirty="0" err="1" smtClean="0"/>
              <a:t>роговичный</a:t>
            </a:r>
            <a:r>
              <a:rPr lang="ru-RU" altLang="uk-UA" sz="2400" i="1" dirty="0" smtClean="0"/>
              <a:t> </a:t>
            </a:r>
            <a:r>
              <a:rPr lang="ru-RU" altLang="uk-UA" sz="2400" i="1" dirty="0" err="1" smtClean="0"/>
              <a:t>астигимтизм</a:t>
            </a:r>
            <a:r>
              <a:rPr lang="ru-RU" altLang="uk-UA" sz="2400" i="1" dirty="0" smtClean="0"/>
              <a:t>  до </a:t>
            </a:r>
            <a:r>
              <a:rPr lang="ru-RU" altLang="uk-UA" sz="2400" b="1" i="1" dirty="0" smtClean="0"/>
              <a:t>3.5Д</a:t>
            </a:r>
            <a:r>
              <a:rPr lang="ru-RU" altLang="uk-UA" sz="2400" dirty="0" smtClean="0"/>
              <a:t>) </a:t>
            </a:r>
          </a:p>
          <a:p>
            <a:pPr marL="914400" lvl="1" indent="-457200">
              <a:lnSpc>
                <a:spcPct val="80000"/>
              </a:lnSpc>
              <a:buNone/>
            </a:pPr>
            <a:r>
              <a:rPr lang="ru-RU" altLang="uk-UA" sz="2400" b="1" i="1" dirty="0"/>
              <a:t>В</a:t>
            </a:r>
            <a:r>
              <a:rPr lang="ru-RU" altLang="uk-UA" sz="2400" b="1" i="1" dirty="0" smtClean="0"/>
              <a:t>ыбираем </a:t>
            </a:r>
            <a:r>
              <a:rPr lang="en-US" altLang="uk-UA" sz="2400" b="1" i="1" dirty="0" smtClean="0"/>
              <a:t>RZD </a:t>
            </a:r>
            <a:r>
              <a:rPr lang="ru-RU" altLang="uk-UA" sz="2400" b="1" i="1" dirty="0" smtClean="0"/>
              <a:t>с разницей  в </a:t>
            </a:r>
            <a:r>
              <a:rPr lang="en-US" altLang="uk-UA" sz="2400" b="1" i="1" dirty="0" smtClean="0"/>
              <a:t>75 microns </a:t>
            </a:r>
            <a:r>
              <a:rPr lang="en-US" altLang="uk-UA" sz="2400" b="1" i="1" dirty="0" smtClean="0">
                <a:solidFill>
                  <a:srgbClr val="FF0000"/>
                </a:solidFill>
              </a:rPr>
              <a:t> (550 &amp; 625)</a:t>
            </a:r>
          </a:p>
          <a:p>
            <a:pPr marL="914400" lvl="1" indent="-457200">
              <a:lnSpc>
                <a:spcPct val="80000"/>
              </a:lnSpc>
              <a:buFont typeface="Wingdings" pitchFamily="2" charset="2"/>
              <a:buNone/>
            </a:pPr>
            <a:endParaRPr lang="en-US" altLang="uk-UA" sz="2400" dirty="0" smtClean="0"/>
          </a:p>
          <a:p>
            <a:pPr marL="914400" lvl="1" indent="-457200">
              <a:lnSpc>
                <a:spcPct val="80000"/>
              </a:lnSpc>
              <a:buFont typeface="Wingdings" pitchFamily="2" charset="2"/>
              <a:buChar char="Ø"/>
            </a:pPr>
            <a:endParaRPr lang="en-US" altLang="uk-UA" sz="2400" dirty="0" smtClean="0"/>
          </a:p>
          <a:p>
            <a:pPr marL="914400" lvl="1" indent="-457200">
              <a:lnSpc>
                <a:spcPct val="80000"/>
              </a:lnSpc>
              <a:buFont typeface="Arial" charset="0"/>
              <a:buNone/>
            </a:pPr>
            <a:endParaRPr lang="en-US" altLang="uk-UA" sz="24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>
          <a:xfrm>
            <a:off x="533400" y="476672"/>
            <a:ext cx="8031088" cy="582896"/>
          </a:xfrm>
        </p:spPr>
        <p:txBody>
          <a:bodyPr/>
          <a:lstStyle/>
          <a:p>
            <a:pPr algn="ctr"/>
            <a:r>
              <a:rPr lang="ru-RU" altLang="uk-UA" sz="4000" smtClean="0">
                <a:solidFill>
                  <a:srgbClr val="FFFF00"/>
                </a:solidFill>
                <a:latin typeface="Arial" charset="0"/>
              </a:rPr>
              <a:t>Подбор </a:t>
            </a:r>
            <a:r>
              <a:rPr lang="en-US" altLang="uk-UA" sz="4000" smtClean="0">
                <a:solidFill>
                  <a:srgbClr val="FFFF00"/>
                </a:solidFill>
                <a:latin typeface="Arial" charset="0"/>
              </a:rPr>
              <a:t>CRT Dual Axis</a:t>
            </a:r>
          </a:p>
        </p:txBody>
      </p:sp>
      <p:pic>
        <p:nvPicPr>
          <p:cNvPr id="65539" name="Picture 3" descr="C:\Users\Pat\Downloads\Desktop 2\Desktop\Desktop\Desktop\Desktop\Desktop\Desktop\Desktop\Desktop\Desktop\Desktop\Desktop\Desktop\Desktop\Desktop\Desktop\Desktop\Desktop\Desktop\Desktop\Desktop\Desktop\Desktop\Josh Lewis\001602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10000"/>
          </a:blip>
          <a:srcRect l="14140" t="12601" r="22034" b="7675"/>
          <a:stretch>
            <a:fillRect/>
          </a:stretch>
        </p:blipFill>
        <p:spPr>
          <a:xfrm>
            <a:off x="857224" y="1428736"/>
            <a:ext cx="3200400" cy="2514600"/>
          </a:xfrm>
          <a:noFill/>
          <a:ln w="1905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5540" name="Text Box 5"/>
          <p:cNvSpPr txBox="1">
            <a:spLocks noChangeArrowheads="1"/>
          </p:cNvSpPr>
          <p:nvPr/>
        </p:nvSpPr>
        <p:spPr bwMode="auto">
          <a:xfrm>
            <a:off x="533400" y="4143380"/>
            <a:ext cx="38862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uk-UA" sz="2400" dirty="0"/>
              <a:t>Лучшая из подобранных сферических </a:t>
            </a:r>
            <a:r>
              <a:rPr lang="en-US" altLang="uk-UA" sz="2400" dirty="0"/>
              <a:t>CRT</a:t>
            </a:r>
            <a:r>
              <a:rPr lang="en-US" altLang="uk-UA" dirty="0"/>
              <a:t> </a:t>
            </a:r>
            <a:r>
              <a:rPr lang="ru-RU" altLang="uk-UA" sz="2400" dirty="0"/>
              <a:t>показывает усиленное скопление слезы в зоне глубокого меридиана и </a:t>
            </a:r>
            <a:r>
              <a:rPr lang="ru-RU" altLang="uk-UA" sz="2400" dirty="0" err="1"/>
              <a:t>децентрация</a:t>
            </a:r>
            <a:r>
              <a:rPr lang="ru-RU" altLang="uk-UA" sz="2400" dirty="0"/>
              <a:t>.</a:t>
            </a:r>
            <a:endParaRPr lang="en-US" altLang="uk-UA" dirty="0"/>
          </a:p>
        </p:txBody>
      </p:sp>
      <p:pic>
        <p:nvPicPr>
          <p:cNvPr id="65541" name="Picture 3" descr="C:\Users\Pat\Downloads\Desktop 2\Desktop\Desktop\Desktop\Desktop\Desktop\Desktop\Desktop\Desktop\Desktop\Desktop\Desktop\Desktop\Desktop\Desktop\Desktop\Desktop\Desktop\Desktop\Desktop\Desktop\Desktop\Desktop\Josh Lewis\0016040.JPG"/>
          <p:cNvPicPr>
            <a:picLocks noChangeAspect="1" noChangeArrowheads="1"/>
          </p:cNvPicPr>
          <p:nvPr/>
        </p:nvPicPr>
        <p:blipFill>
          <a:blip r:embed="rId3"/>
          <a:srcRect l="17250" t="11147" r="18193" b="9872"/>
          <a:stretch>
            <a:fillRect/>
          </a:stretch>
        </p:blipFill>
        <p:spPr bwMode="auto">
          <a:xfrm>
            <a:off x="4714876" y="1428736"/>
            <a:ext cx="3124200" cy="254158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5542" name="Text Box 7"/>
          <p:cNvSpPr txBox="1">
            <a:spLocks noChangeArrowheads="1"/>
          </p:cNvSpPr>
          <p:nvPr/>
        </p:nvSpPr>
        <p:spPr bwMode="auto">
          <a:xfrm>
            <a:off x="4724400" y="5218113"/>
            <a:ext cx="3581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altLang="uk-UA"/>
          </a:p>
        </p:txBody>
      </p:sp>
      <p:sp>
        <p:nvSpPr>
          <p:cNvPr id="65543" name="Text Box 8"/>
          <p:cNvSpPr txBox="1">
            <a:spLocks noChangeArrowheads="1"/>
          </p:cNvSpPr>
          <p:nvPr/>
        </p:nvSpPr>
        <p:spPr bwMode="auto">
          <a:xfrm>
            <a:off x="4800600" y="5141913"/>
            <a:ext cx="2895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altLang="uk-UA"/>
          </a:p>
        </p:txBody>
      </p:sp>
      <p:sp>
        <p:nvSpPr>
          <p:cNvPr id="65544" name="Text Box 9"/>
          <p:cNvSpPr txBox="1">
            <a:spLocks noChangeArrowheads="1"/>
          </p:cNvSpPr>
          <p:nvPr/>
        </p:nvSpPr>
        <p:spPr bwMode="auto">
          <a:xfrm>
            <a:off x="4724400" y="4286256"/>
            <a:ext cx="3124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uk-UA" sz="2400" dirty="0"/>
              <a:t>Dual Axis CRT </a:t>
            </a:r>
            <a:r>
              <a:rPr lang="ru-RU" altLang="uk-UA" sz="2400" dirty="0"/>
              <a:t>с </a:t>
            </a:r>
            <a:r>
              <a:rPr lang="en-US" altLang="uk-UA" sz="2400" dirty="0"/>
              <a:t>50 micron </a:t>
            </a:r>
            <a:r>
              <a:rPr lang="ru-RU" altLang="uk-UA" sz="2400" dirty="0"/>
              <a:t>разницей в</a:t>
            </a:r>
            <a:r>
              <a:rPr lang="en-US" altLang="uk-UA" sz="2400" dirty="0"/>
              <a:t> RZD </a:t>
            </a:r>
            <a:r>
              <a:rPr lang="ru-RU" altLang="uk-UA" sz="2400" dirty="0"/>
              <a:t>и той же </a:t>
            </a:r>
            <a:r>
              <a:rPr lang="en-US" altLang="uk-UA" sz="2400" dirty="0"/>
              <a:t>LZA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algn="ctr"/>
            <a:r>
              <a:rPr lang="ru-RU" altLang="uk-UA" sz="4000" dirty="0" smtClean="0">
                <a:latin typeface="Arial" charset="0"/>
              </a:rPr>
              <a:t>Подбор </a:t>
            </a:r>
            <a:r>
              <a:rPr lang="en-US" altLang="uk-UA" sz="4000" dirty="0" smtClean="0">
                <a:latin typeface="Arial" charset="0"/>
              </a:rPr>
              <a:t>CRT Dual Axis</a:t>
            </a:r>
          </a:p>
        </p:txBody>
      </p:sp>
      <p:sp>
        <p:nvSpPr>
          <p:cNvPr id="62467" name="Rectangle 3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410200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endParaRPr lang="en-US" altLang="uk-UA" sz="2800" dirty="0" smtClean="0"/>
          </a:p>
          <a:p>
            <a:pPr>
              <a:buFont typeface="Arial" charset="0"/>
              <a:buNone/>
              <a:defRPr/>
            </a:pPr>
            <a:r>
              <a:rPr lang="ru-RU" altLang="uk-UA" sz="2800" dirty="0" smtClean="0"/>
              <a:t>Когда менять </a:t>
            </a:r>
            <a:r>
              <a:rPr lang="en-US" altLang="uk-UA" sz="2800" dirty="0" smtClean="0"/>
              <a:t>LZA?</a:t>
            </a:r>
          </a:p>
          <a:p>
            <a:pPr>
              <a:defRPr/>
            </a:pPr>
            <a:r>
              <a:rPr lang="ru-RU" altLang="uk-UA" sz="2800" dirty="0" smtClean="0"/>
              <a:t>Если после замены </a:t>
            </a:r>
            <a:r>
              <a:rPr lang="en-US" altLang="uk-UA" sz="2800" dirty="0" smtClean="0"/>
              <a:t>RZD </a:t>
            </a:r>
            <a:r>
              <a:rPr lang="ru-RU" altLang="uk-UA" sz="2800" dirty="0" smtClean="0"/>
              <a:t>остаётся широким или зажатым в зоне более глубокого меридиана, то:</a:t>
            </a:r>
            <a:endParaRPr lang="en-US" altLang="uk-UA" sz="2800" dirty="0" smtClean="0"/>
          </a:p>
          <a:p>
            <a:pPr lvl="1">
              <a:defRPr/>
            </a:pPr>
            <a:r>
              <a:rPr lang="ru-RU" altLang="uk-UA" dirty="0" smtClean="0"/>
              <a:t>Если край слишком приподнят– добавьте один градус </a:t>
            </a:r>
            <a:r>
              <a:rPr lang="en-US" altLang="uk-UA" dirty="0" smtClean="0"/>
              <a:t>LZA </a:t>
            </a:r>
          </a:p>
          <a:p>
            <a:pPr lvl="1">
              <a:buFont typeface="Arial" charset="0"/>
              <a:buNone/>
              <a:defRPr/>
            </a:pPr>
            <a:r>
              <a:rPr lang="en-US" altLang="uk-UA" dirty="0" smtClean="0"/>
              <a:t>   (-32 &amp; -33)</a:t>
            </a:r>
          </a:p>
          <a:p>
            <a:pPr lvl="1">
              <a:buFontTx/>
              <a:buChar char="-"/>
              <a:defRPr/>
            </a:pPr>
            <a:r>
              <a:rPr lang="ru-RU" altLang="uk-UA" dirty="0" smtClean="0"/>
              <a:t>Если край </a:t>
            </a:r>
            <a:r>
              <a:rPr lang="en-US" altLang="uk-UA" dirty="0" smtClean="0"/>
              <a:t>  </a:t>
            </a:r>
            <a:r>
              <a:rPr lang="ru-RU" altLang="uk-UA" dirty="0" smtClean="0"/>
              <a:t>зажат ( недостаточное </a:t>
            </a:r>
            <a:r>
              <a:rPr lang="ru-RU" altLang="uk-UA" dirty="0" err="1" smtClean="0"/>
              <a:t>подтекание</a:t>
            </a:r>
            <a:r>
              <a:rPr lang="ru-RU" altLang="uk-UA" dirty="0" smtClean="0"/>
              <a:t> </a:t>
            </a:r>
            <a:r>
              <a:rPr lang="ru-RU" altLang="uk-UA" dirty="0" err="1" smtClean="0"/>
              <a:t>флюорисцина</a:t>
            </a:r>
            <a:r>
              <a:rPr lang="ru-RU" altLang="uk-UA" dirty="0" smtClean="0"/>
              <a:t>) – уменьшите один градус </a:t>
            </a:r>
            <a:r>
              <a:rPr lang="en-US" altLang="uk-UA" dirty="0" smtClean="0"/>
              <a:t>LZA</a:t>
            </a:r>
            <a:endParaRPr lang="ru-RU" altLang="uk-UA" dirty="0" smtClean="0"/>
          </a:p>
          <a:p>
            <a:pPr marL="457200" lvl="1" indent="0">
              <a:buFont typeface="Arial" charset="0"/>
              <a:buNone/>
              <a:defRPr/>
            </a:pPr>
            <a:r>
              <a:rPr lang="en-US" altLang="uk-UA" dirty="0" smtClean="0"/>
              <a:t> (-32 &amp; -31) </a:t>
            </a:r>
          </a:p>
          <a:p>
            <a:pPr lvl="1">
              <a:defRPr/>
            </a:pPr>
            <a:r>
              <a:rPr lang="ru-RU" altLang="uk-UA" dirty="0" smtClean="0"/>
              <a:t>Каждый градус изменит клиренс на 0.2мм</a:t>
            </a:r>
            <a:endParaRPr lang="en-US" altLang="uk-UA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39000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Симуляция профиля слезы под линзой</a:t>
            </a: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ru-RU" sz="3100" dirty="0" smtClean="0"/>
              <a:t> с использованием </a:t>
            </a: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600" b="0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CRT® Corneal Topography Software</a:t>
            </a:r>
            <a:endParaRPr lang="ru-RU" sz="6000" b="0" dirty="0">
              <a:solidFill>
                <a:schemeClr val="tx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79512" y="1920200"/>
            <a:ext cx="3730752" cy="4389120"/>
          </a:xfrm>
        </p:spPr>
        <p:txBody>
          <a:bodyPr>
            <a:normAutofit lnSpcReduction="10000"/>
          </a:bodyPr>
          <a:lstStyle/>
          <a:p>
            <a:pPr marL="285750" indent="-285750">
              <a:lnSpc>
                <a:spcPct val="120000"/>
              </a:lnSpc>
              <a:buFont typeface="Courier New" pitchFamily="49" charset="0"/>
              <a:buChar char="o"/>
            </a:pPr>
            <a:r>
              <a:rPr lang="en-US" sz="1700" dirty="0" smtClean="0"/>
              <a:t>Paragon Dual Axis</a:t>
            </a:r>
            <a:r>
              <a:rPr lang="ru-RU" sz="1700" dirty="0" smtClean="0"/>
              <a:t> выбрана в соответствии с расчётами</a:t>
            </a:r>
            <a:endParaRPr lang="en-US" sz="1700" dirty="0" smtClean="0"/>
          </a:p>
          <a:p>
            <a:pPr marL="285750" indent="-285750">
              <a:lnSpc>
                <a:spcPct val="120000"/>
              </a:lnSpc>
              <a:buFont typeface="Courier New" pitchFamily="49" charset="0"/>
              <a:buChar char="o"/>
            </a:pPr>
            <a:r>
              <a:rPr lang="ru-RU" sz="1700" dirty="0" smtClean="0"/>
              <a:t>Предполагаемая  линза указана в виде параметров в красном цвете:</a:t>
            </a:r>
            <a:endParaRPr lang="en-US" sz="1700" dirty="0" smtClean="0"/>
          </a:p>
          <a:p>
            <a:pPr lvl="1">
              <a:lnSpc>
                <a:spcPct val="120000"/>
              </a:lnSpc>
              <a:buFont typeface="Courier New" pitchFamily="49" charset="0"/>
              <a:buChar char="o"/>
            </a:pPr>
            <a:r>
              <a:rPr lang="en-US" sz="1700" dirty="0" smtClean="0"/>
              <a:t>Base Curve</a:t>
            </a:r>
          </a:p>
          <a:p>
            <a:pPr lvl="1">
              <a:lnSpc>
                <a:spcPct val="120000"/>
              </a:lnSpc>
              <a:buFont typeface="Courier New" pitchFamily="49" charset="0"/>
              <a:buChar char="o"/>
            </a:pPr>
            <a:r>
              <a:rPr lang="en-US" sz="1700" dirty="0" smtClean="0"/>
              <a:t>RZD1 &amp; RZD2</a:t>
            </a:r>
          </a:p>
          <a:p>
            <a:pPr lvl="1">
              <a:lnSpc>
                <a:spcPct val="120000"/>
              </a:lnSpc>
              <a:buFont typeface="Courier New" pitchFamily="49" charset="0"/>
              <a:buChar char="o"/>
            </a:pPr>
            <a:r>
              <a:rPr lang="en-US" sz="1700" dirty="0" smtClean="0"/>
              <a:t>LZA1 &amp; LZA2</a:t>
            </a:r>
          </a:p>
          <a:p>
            <a:pPr marL="285750" indent="-285750">
              <a:lnSpc>
                <a:spcPct val="120000"/>
              </a:lnSpc>
              <a:buFont typeface="Courier New" pitchFamily="49" charset="0"/>
              <a:buChar char="o"/>
            </a:pPr>
            <a:r>
              <a:rPr lang="ru-RU" sz="1700" dirty="0" smtClean="0"/>
              <a:t>Вы можете выбрать диаметр линзы </a:t>
            </a:r>
            <a:r>
              <a:rPr lang="en-US" sz="1700" dirty="0" smtClean="0"/>
              <a:t>10.5mm </a:t>
            </a:r>
            <a:r>
              <a:rPr lang="ru-RU" sz="1700" dirty="0" smtClean="0"/>
              <a:t> и </a:t>
            </a:r>
            <a:r>
              <a:rPr lang="en-US" sz="1700" dirty="0" smtClean="0"/>
              <a:t>11.0 mm</a:t>
            </a:r>
          </a:p>
          <a:p>
            <a:pPr marL="285750" indent="-285750">
              <a:lnSpc>
                <a:spcPct val="120000"/>
              </a:lnSpc>
              <a:buFont typeface="Courier New" pitchFamily="49" charset="0"/>
              <a:buChar char="o"/>
            </a:pPr>
            <a:r>
              <a:rPr lang="ru-RU" sz="1700" dirty="0" smtClean="0"/>
              <a:t>Программа позволит вам оценить профиль слезы под линзой и изменить входные параметры при необходимости.</a:t>
            </a:r>
          </a:p>
          <a:p>
            <a:pPr marL="285750" indent="-285750">
              <a:lnSpc>
                <a:spcPct val="120000"/>
              </a:lnSpc>
              <a:buBlip>
                <a:blip r:embed="rId2"/>
              </a:buBlip>
            </a:pPr>
            <a:endParaRPr lang="en-US" sz="1700" dirty="0" smtClean="0"/>
          </a:p>
          <a:p>
            <a:endParaRPr lang="ru-RU" dirty="0"/>
          </a:p>
        </p:txBody>
      </p:sp>
      <p:pic>
        <p:nvPicPr>
          <p:cNvPr id="6" name="Picture 3" descr="image001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109241" y="2348880"/>
            <a:ext cx="4834361" cy="316835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357554" y="4121496"/>
            <a:ext cx="57864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  <a:p>
            <a:endParaRPr lang="ru-RU" dirty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  <a:p>
            <a:endParaRPr lang="ru-RU" dirty="0" smtClean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  <a:p>
            <a:endParaRPr lang="ru-RU" dirty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  <a:p>
            <a:endParaRPr lang="ru-RU" dirty="0" smtClean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  <a:p>
            <a:endParaRPr lang="ru-RU" dirty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  <a:p>
            <a:endParaRPr lang="ru-RU" b="1" i="1" dirty="0" smtClean="0">
              <a:solidFill>
                <a:schemeClr val="tx1">
                  <a:lumMod val="50000"/>
                </a:schemeClr>
              </a:solidFill>
              <a:cs typeface="Arial" charset="0"/>
            </a:endParaRPr>
          </a:p>
          <a:p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CZM 9000,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Medmont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, Oculus,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Keratron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,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Tomey</a:t>
            </a:r>
            <a:r>
              <a:rPr lang="en-US" b="1" i="1" dirty="0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, </a:t>
            </a:r>
            <a:r>
              <a:rPr lang="en-US" b="1" i="1" dirty="0" err="1" smtClean="0">
                <a:solidFill>
                  <a:schemeClr val="tx1">
                    <a:lumMod val="50000"/>
                  </a:schemeClr>
                </a:solidFill>
                <a:cs typeface="Arial" charset="0"/>
              </a:rPr>
              <a:t>Pentacam</a:t>
            </a:r>
            <a:endParaRPr lang="ru-RU" b="1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crt.club/img/forall/chto-takoe-linzyi-paragon-1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403648" y="404664"/>
            <a:ext cx="6480720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-315416"/>
            <a:ext cx="3096344" cy="1143000"/>
          </a:xfrm>
        </p:spPr>
        <p:txBody>
          <a:bodyPr/>
          <a:lstStyle/>
          <a:p>
            <a:r>
              <a:rPr lang="en-US" dirty="0" smtClean="0"/>
              <a:t>Paragon: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1560" y="5661248"/>
            <a:ext cx="8031088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b="1" kern="1200" baseline="0">
                <a:ln w="12700">
                  <a:solidFill>
                    <a:schemeClr val="tx2"/>
                  </a:solidFill>
                </a:ln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Paragon – </a:t>
            </a:r>
            <a:r>
              <a:rPr lang="ru-RU" dirty="0" smtClean="0"/>
              <a:t>всегда впереди!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Myop_Control_St.P._2016</Template>
  <TotalTime>116</TotalTime>
  <Words>622</Words>
  <Application>Microsoft Office PowerPoint</Application>
  <PresentationFormat>Экран (4:3)</PresentationFormat>
  <Paragraphs>112</Paragraphs>
  <Slides>19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Thermal</vt:lpstr>
      <vt:lpstr>CorelDRAW</vt:lpstr>
      <vt:lpstr>Proximity Control Technology –преимущество линз Парагон.  Насколько это важно?</vt:lpstr>
      <vt:lpstr>Уникальная  технология  Proximity Control   Technology™</vt:lpstr>
      <vt:lpstr>Дизайн:???</vt:lpstr>
      <vt:lpstr>В линзах Парагон эти задачи  решаются следующим образом:</vt:lpstr>
      <vt:lpstr>Ideal Fitting Relationship</vt:lpstr>
      <vt:lpstr>Презентация PowerPoint</vt:lpstr>
      <vt:lpstr>Высокий уровень очистки силикона =    ультра тонкая  линза!</vt:lpstr>
      <vt:lpstr>Преимущества Proximity Control Technology ™</vt:lpstr>
      <vt:lpstr>Paragon CRT Dual Axis             </vt:lpstr>
      <vt:lpstr>Paragon CRT Dual Axis: реальная возможность коррекции роговичного астигматизма.</vt:lpstr>
      <vt:lpstr>Right Eye:  8.6 .525  33</vt:lpstr>
      <vt:lpstr>Right Eye:  8.6 .525/.575 .33</vt:lpstr>
      <vt:lpstr>Презентация PowerPoint</vt:lpstr>
      <vt:lpstr>Исходная линза:</vt:lpstr>
      <vt:lpstr>Подбор CRT Dual Axis</vt:lpstr>
      <vt:lpstr>Подбор CRT Dual Axis</vt:lpstr>
      <vt:lpstr>Подбор CRT Dual Axis</vt:lpstr>
      <vt:lpstr> Симуляция профиля слезы под линзой  с использованием  CRT® Corneal Topography Software</vt:lpstr>
      <vt:lpstr>Paragon: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Ailas</dc:creator>
  <cp:lastModifiedBy>Maxim</cp:lastModifiedBy>
  <cp:revision>14</cp:revision>
  <dcterms:created xsi:type="dcterms:W3CDTF">2016-04-10T11:08:39Z</dcterms:created>
  <dcterms:modified xsi:type="dcterms:W3CDTF">2016-05-17T19:17:12Z</dcterms:modified>
</cp:coreProperties>
</file>